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260" r:id="rId3"/>
    <p:sldId id="266" r:id="rId4"/>
    <p:sldId id="272" r:id="rId5"/>
    <p:sldId id="264" r:id="rId6"/>
    <p:sldId id="265" r:id="rId7"/>
    <p:sldId id="269" r:id="rId8"/>
    <p:sldId id="263" r:id="rId9"/>
    <p:sldId id="273" r:id="rId10"/>
    <p:sldId id="268" r:id="rId11"/>
    <p:sldId id="261" r:id="rId12"/>
    <p:sldId id="271" r:id="rId13"/>
    <p:sldId id="270" r:id="rId14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934B3-2655-4F60-B144-C510DD008FBB}" type="datetimeFigureOut">
              <a:rPr lang="da-DK" smtClean="0"/>
              <a:pPr/>
              <a:t>25-06-2013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E9D210-F629-4772-B34E-5BB76692D91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89FD5-CF97-4658-9C09-6EFB4502BD98}" type="datetimeFigureOut">
              <a:rPr lang="da-DK" smtClean="0"/>
              <a:pPr/>
              <a:t>25-06-2013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57FD-EFF5-48D5-A8B4-08E437080D6A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1</a:t>
            </a:fld>
            <a:endParaRPr lang="da-DK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10</a:t>
            </a:fld>
            <a:endParaRPr lang="da-DK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11</a:t>
            </a:fld>
            <a:endParaRPr lang="da-DK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12</a:t>
            </a:fld>
            <a:endParaRPr lang="da-DK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13</a:t>
            </a:fld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2</a:t>
            </a:fld>
            <a:endParaRPr lang="da-D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3</a:t>
            </a:fld>
            <a:endParaRPr lang="da-D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4</a:t>
            </a:fld>
            <a:endParaRPr lang="da-D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5</a:t>
            </a:fld>
            <a:endParaRPr lang="da-D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6</a:t>
            </a:fld>
            <a:endParaRPr lang="da-D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7</a:t>
            </a:fld>
            <a:endParaRPr lang="da-D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8</a:t>
            </a:fld>
            <a:endParaRPr lang="da-DK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/>
              <a:t>Kilde: DOFbasen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657FD-EFF5-48D5-A8B4-08E437080D6A}" type="slidenum">
              <a:rPr lang="da-DK" smtClean="0"/>
              <a:pPr/>
              <a:t>9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A22E4-10DE-4DC7-8977-8EBCF72008A0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A8533-7C12-4108-9CA9-650FA1E7EC01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517BB-CBD8-43E9-9C77-B27B5F77C0F6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A0736-7D22-433C-B7FE-E7CDF3943EB3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EC30-EBDB-4193-A00B-E92A870010DB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7548D-46BF-4FE0-B3C4-FF9CE72BE6DD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3AFC-CEBE-4F0B-B777-AD0C4172B79B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0868-CF5E-48C6-B8A2-F409D0DE26F7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A08F9-3B7B-4298-8B81-039AD966D4E6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3116C-1726-4A34-8256-C48D4590376F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C646-4DE2-495F-B9FA-3E01A2A29F0D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37C0C-45EE-4721-8491-16A7F4CF29A2}" type="datetime1">
              <a:rPr lang="da-DK" smtClean="0"/>
              <a:pPr/>
              <a:t>25-06-2013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a-DK" smtClean="0"/>
              <a:t>Kilde: DOFbasen         Blåvand Fuglestation       udarbejdet af Martin Søgaard Nielsen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67355-F051-48FE-99D6-4C7B2E68A429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Microsoft_Office_Excel-regneark1.xlsx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jpeg"/><Relationship Id="rId4" Type="http://schemas.openxmlformats.org/officeDocument/2006/relationships/package" Target="../embeddings/Microsoft_Office_Excel-regneark2.xls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jpeg"/><Relationship Id="rId4" Type="http://schemas.openxmlformats.org/officeDocument/2006/relationships/package" Target="../embeddings/Microsoft_Office_Word-dokument3.doc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tinsoegaardnielsen.dk/blaavandshuk/foraarsankomsterblaavandshuk.h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80920" cy="365125"/>
          </a:xfrm>
        </p:spPr>
        <p:txBody>
          <a:bodyPr/>
          <a:lstStyle/>
          <a:p>
            <a:r>
              <a:rPr lang="da-DK" dirty="0" smtClean="0"/>
              <a:t>Kilde: </a:t>
            </a:r>
            <a:r>
              <a:rPr lang="da-DK" dirty="0" smtClean="0"/>
              <a:t>DOFbasen                                                                  </a:t>
            </a:r>
            <a:r>
              <a:rPr lang="da-DK" dirty="0" smtClean="0"/>
              <a:t>Blåvand </a:t>
            </a:r>
            <a:r>
              <a:rPr lang="da-DK" dirty="0" smtClean="0"/>
              <a:t>Fuglestation                                 </a:t>
            </a:r>
            <a:r>
              <a:rPr lang="da-DK" dirty="0" smtClean="0"/>
              <a:t>udarbejdet af Martin Søgaard Nielsen</a:t>
            </a:r>
            <a:endParaRPr lang="da-DK" dirty="0"/>
          </a:p>
        </p:txBody>
      </p:sp>
      <p:pic>
        <p:nvPicPr>
          <p:cNvPr id="5" name="Billede 4" descr="dof_logo_3lin_hvid"/>
          <p:cNvPicPr/>
          <p:nvPr/>
        </p:nvPicPr>
        <p:blipFill>
          <a:blip r:embed="rId4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1403648" y="260648"/>
          <a:ext cx="6308455" cy="6086079"/>
        </p:xfrm>
        <a:graphic>
          <a:graphicData uri="http://schemas.openxmlformats.org/presentationml/2006/ole">
            <p:oleObj spid="_x0000_s3076" name="Regneark" r:id="rId5" imgW="5134014" imgH="4953011" progId="Excel.Shee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1143000"/>
          </a:xfrm>
        </p:spPr>
        <p:txBody>
          <a:bodyPr/>
          <a:lstStyle/>
          <a:p>
            <a:r>
              <a:rPr lang="da-DK" dirty="0" smtClean="0"/>
              <a:t>Sjove </a:t>
            </a:r>
            <a:r>
              <a:rPr lang="da-DK" dirty="0" err="1" smtClean="0"/>
              <a:t>ringmærkningsarter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da-DK" dirty="0" smtClean="0"/>
              <a:t>Topskarv</a:t>
            </a:r>
          </a:p>
          <a:p>
            <a:pPr lvl="0"/>
            <a:r>
              <a:rPr lang="da-DK" dirty="0" smtClean="0"/>
              <a:t>Agerhøne</a:t>
            </a:r>
          </a:p>
          <a:p>
            <a:pPr lvl="0"/>
            <a:r>
              <a:rPr lang="da-DK" dirty="0" smtClean="0"/>
              <a:t>Vagtel</a:t>
            </a:r>
          </a:p>
          <a:p>
            <a:pPr lvl="0"/>
            <a:r>
              <a:rPr lang="da-DK" dirty="0" err="1" smtClean="0"/>
              <a:t>Sabinemåge</a:t>
            </a:r>
            <a:endParaRPr lang="da-DK" dirty="0" smtClean="0"/>
          </a:p>
          <a:p>
            <a:pPr lvl="0"/>
            <a:r>
              <a:rPr lang="da-DK" smtClean="0"/>
              <a:t>Søkonger</a:t>
            </a:r>
            <a:endParaRPr lang="da-DK" dirty="0" smtClean="0"/>
          </a:p>
          <a:p>
            <a:pPr lvl="0"/>
            <a:r>
              <a:rPr lang="da-DK" dirty="0" smtClean="0"/>
              <a:t>Lunde (”Luffe”)</a:t>
            </a:r>
          </a:p>
          <a:p>
            <a:pPr lvl="0"/>
            <a:r>
              <a:rPr lang="da-DK" dirty="0" smtClean="0"/>
              <a:t>Biæder – 2. ringmærkningsfund i Danmark</a:t>
            </a:r>
          </a:p>
          <a:p>
            <a:pPr lvl="0"/>
            <a:r>
              <a:rPr lang="da-DK" dirty="0" smtClean="0"/>
              <a:t>Hvidvinget Korsnæb</a:t>
            </a:r>
          </a:p>
          <a:p>
            <a:pPr lvl="0"/>
            <a:r>
              <a:rPr lang="da-DK" dirty="0" smtClean="0"/>
              <a:t>Grønspætte</a:t>
            </a:r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a-DK" dirty="0" smtClean="0"/>
              <a:t>Blåvand Fuglestation                                                                                                                              udarbejdet af Martin Søgaard Nielsen</a:t>
            </a:r>
            <a:endParaRPr lang="da-DK" dirty="0"/>
          </a:p>
        </p:txBody>
      </p:sp>
      <p:pic>
        <p:nvPicPr>
          <p:cNvPr id="6" name="Billede 5" descr="dof_logo_3lin_hvid"/>
          <p:cNvPicPr/>
          <p:nvPr/>
        </p:nvPicPr>
        <p:blipFill>
          <a:blip r:embed="rId3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Blåvandsspecialiteter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 smtClean="0"/>
              <a:t>Havfuglene - hele året</a:t>
            </a:r>
          </a:p>
          <a:p>
            <a:pPr lvl="0"/>
            <a:r>
              <a:rPr lang="da-DK" dirty="0" smtClean="0"/>
              <a:t>Hvidskægget Sanger - forår</a:t>
            </a:r>
          </a:p>
          <a:p>
            <a:pPr lvl="0"/>
            <a:r>
              <a:rPr lang="da-DK" dirty="0" smtClean="0"/>
              <a:t>Sydlig Nattergal - forår</a:t>
            </a:r>
          </a:p>
          <a:p>
            <a:pPr lvl="0"/>
            <a:r>
              <a:rPr lang="da-DK" dirty="0" smtClean="0"/>
              <a:t>Nordlig </a:t>
            </a:r>
            <a:r>
              <a:rPr lang="da-DK" dirty="0" err="1" smtClean="0"/>
              <a:t>Blåhals</a:t>
            </a:r>
            <a:r>
              <a:rPr lang="da-DK" dirty="0" smtClean="0"/>
              <a:t> - forår</a:t>
            </a:r>
          </a:p>
          <a:p>
            <a:pPr lvl="0"/>
            <a:r>
              <a:rPr lang="da-DK" dirty="0" smtClean="0"/>
              <a:t>Karmindompap - ynglefugle</a:t>
            </a:r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827584" y="6356350"/>
            <a:ext cx="7776864" cy="365125"/>
          </a:xfrm>
        </p:spPr>
        <p:txBody>
          <a:bodyPr/>
          <a:lstStyle/>
          <a:p>
            <a:r>
              <a:rPr lang="da-DK" dirty="0" smtClean="0"/>
              <a:t>Blåvand Fuglestation                                                                                                                udarbejdet af Martin Søgaard Nielsen</a:t>
            </a:r>
            <a:endParaRPr lang="da-DK" dirty="0"/>
          </a:p>
        </p:txBody>
      </p:sp>
      <p:pic>
        <p:nvPicPr>
          <p:cNvPr id="5" name="Billede 4" descr="dof_logo_3lin_hvid"/>
          <p:cNvPicPr/>
          <p:nvPr/>
        </p:nvPicPr>
        <p:blipFill>
          <a:blip r:embed="rId3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B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 smtClean="0"/>
              <a:t>H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827584" y="6356350"/>
            <a:ext cx="7776864" cy="365125"/>
          </a:xfrm>
        </p:spPr>
        <p:txBody>
          <a:bodyPr/>
          <a:lstStyle/>
          <a:p>
            <a:r>
              <a:rPr lang="da-DK" dirty="0" smtClean="0"/>
              <a:t>Blåvand Fuglestation                                                                                                                udarbejdet af Martin Søgaard Nielsen</a:t>
            </a:r>
            <a:endParaRPr lang="da-DK" dirty="0"/>
          </a:p>
        </p:txBody>
      </p:sp>
      <p:pic>
        <p:nvPicPr>
          <p:cNvPr id="5" name="Billede 4" descr="dof_logo_3lin_hvid"/>
          <p:cNvPicPr/>
          <p:nvPr/>
        </p:nvPicPr>
        <p:blipFill>
          <a:blip r:embed="rId3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B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 smtClean="0"/>
              <a:t>H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827584" y="6356350"/>
            <a:ext cx="7776864" cy="365125"/>
          </a:xfrm>
        </p:spPr>
        <p:txBody>
          <a:bodyPr/>
          <a:lstStyle/>
          <a:p>
            <a:r>
              <a:rPr lang="da-DK" dirty="0" smtClean="0"/>
              <a:t>Blåvand Fuglestation                                                                                                                udarbejdet af Martin Søgaard Nielsen</a:t>
            </a:r>
            <a:endParaRPr lang="da-DK" dirty="0"/>
          </a:p>
        </p:txBody>
      </p:sp>
      <p:pic>
        <p:nvPicPr>
          <p:cNvPr id="5" name="Billede 4" descr="dof_logo_3lin_hvid"/>
          <p:cNvPicPr/>
          <p:nvPr/>
        </p:nvPicPr>
        <p:blipFill>
          <a:blip r:embed="rId3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683568" y="6356350"/>
            <a:ext cx="7776864" cy="365125"/>
          </a:xfrm>
        </p:spPr>
        <p:txBody>
          <a:bodyPr/>
          <a:lstStyle/>
          <a:p>
            <a:r>
              <a:rPr lang="da-DK" dirty="0" smtClean="0"/>
              <a:t>Kilde: DOFbasen                                                           Blåvand Fuglestation                          udarbejdet af Martin Søgaard Nielsen</a:t>
            </a:r>
            <a:endParaRPr lang="da-DK" dirty="0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1547664" y="260648"/>
          <a:ext cx="6048672" cy="6025541"/>
        </p:xfrm>
        <a:graphic>
          <a:graphicData uri="http://schemas.openxmlformats.org/presentationml/2006/ole">
            <p:oleObj spid="_x0000_s5122" name="Regneark" r:id="rId4" imgW="4981631" imgH="4962459" progId="Excel.Sheet.12">
              <p:embed/>
            </p:oleObj>
          </a:graphicData>
        </a:graphic>
      </p:graphicFrame>
      <p:pic>
        <p:nvPicPr>
          <p:cNvPr id="5" name="Billede 4" descr="dof_logo_3lin_hvid"/>
          <p:cNvPicPr/>
          <p:nvPr/>
        </p:nvPicPr>
        <p:blipFill>
          <a:blip r:embed="rId5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6696744" cy="1143000"/>
          </a:xfrm>
        </p:spPr>
        <p:txBody>
          <a:bodyPr/>
          <a:lstStyle/>
          <a:p>
            <a:r>
              <a:rPr lang="da-DK" dirty="0" smtClean="0"/>
              <a:t>Antal arter ved </a:t>
            </a:r>
            <a:r>
              <a:rPr lang="da-DK" dirty="0" err="1" smtClean="0"/>
              <a:t>Blåvandshuk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a-DK" dirty="0" smtClean="0"/>
              <a:t>Blåvand Fuglestation       </a:t>
            </a:r>
            <a:r>
              <a:rPr lang="da-DK" dirty="0" smtClean="0"/>
              <a:t>                                                                                                                       udarbejdet </a:t>
            </a:r>
            <a:r>
              <a:rPr lang="da-DK" dirty="0" smtClean="0"/>
              <a:t>af Martin Søgaard Nielsen</a:t>
            </a:r>
            <a:endParaRPr lang="da-DK" dirty="0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683568" y="1124744"/>
          <a:ext cx="7645400" cy="5249863"/>
        </p:xfrm>
        <a:graphic>
          <a:graphicData uri="http://schemas.openxmlformats.org/presentationml/2006/ole">
            <p:oleObj spid="_x0000_s21507" name="Dokument" r:id="rId4" imgW="6249992" imgH="4279801" progId="Word.Document.12">
              <p:embed/>
            </p:oleObj>
          </a:graphicData>
        </a:graphic>
      </p:graphicFrame>
      <p:pic>
        <p:nvPicPr>
          <p:cNvPr id="6" name="Billede 5" descr="dof_logo_3lin_hvid"/>
          <p:cNvPicPr/>
          <p:nvPr/>
        </p:nvPicPr>
        <p:blipFill>
          <a:blip r:embed="rId5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 smtClean="0"/>
              <a:t>Forårsankomst for 47 arter</a:t>
            </a:r>
            <a:br>
              <a:rPr lang="da-DK" b="1" dirty="0" smtClean="0"/>
            </a:br>
            <a:r>
              <a:rPr lang="da-DK" b="1" dirty="0" smtClean="0"/>
              <a:t>1984-2012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da-DK" b="1" dirty="0" smtClean="0"/>
              <a:t>Kilde: </a:t>
            </a:r>
            <a:r>
              <a:rPr lang="da-DK" b="1" dirty="0" smtClean="0">
                <a:hlinkClick r:id="rId3"/>
              </a:rPr>
              <a:t>http://</a:t>
            </a:r>
            <a:r>
              <a:rPr lang="da-DK" b="1" dirty="0" smtClean="0">
                <a:hlinkClick r:id="rId3"/>
              </a:rPr>
              <a:t>www.martinsoegaardnielsen.dk/blaavandshuk/foraarsankomsterblaavandshuk.htm</a:t>
            </a:r>
            <a:endParaRPr lang="da-DK" b="1" dirty="0" smtClean="0"/>
          </a:p>
          <a:p>
            <a:pPr lvl="0"/>
            <a:endParaRPr lang="da-DK" b="1" dirty="0" smtClean="0"/>
          </a:p>
          <a:p>
            <a:pPr lvl="0"/>
            <a:r>
              <a:rPr lang="da-DK" b="1" dirty="0" smtClean="0"/>
              <a:t>Sammenligning </a:t>
            </a:r>
            <a:r>
              <a:rPr lang="da-DK" b="1" dirty="0" smtClean="0"/>
              <a:t>perioderne 1984-1999 &gt; &lt; 2000-2012:</a:t>
            </a:r>
            <a:endParaRPr lang="da-DK" sz="2400" dirty="0" smtClean="0"/>
          </a:p>
          <a:p>
            <a:pPr lvl="1"/>
            <a:r>
              <a:rPr lang="da-DK" b="1" u="sng" dirty="0" smtClean="0"/>
              <a:t>Uændret ankomst = samme middeldato</a:t>
            </a:r>
            <a:r>
              <a:rPr lang="da-DK" dirty="0" smtClean="0"/>
              <a:t>: 6 arter</a:t>
            </a:r>
            <a:endParaRPr lang="da-DK" sz="2400" dirty="0" smtClean="0"/>
          </a:p>
          <a:p>
            <a:pPr lvl="2"/>
            <a:r>
              <a:rPr lang="da-DK" dirty="0" smtClean="0"/>
              <a:t>Lille Regnspove</a:t>
            </a:r>
            <a:endParaRPr lang="da-DK" sz="2000" dirty="0" smtClean="0"/>
          </a:p>
          <a:p>
            <a:pPr lvl="2"/>
            <a:r>
              <a:rPr lang="da-DK" dirty="0" smtClean="0"/>
              <a:t>Splitterne</a:t>
            </a:r>
            <a:endParaRPr lang="da-DK" sz="2000" dirty="0" smtClean="0"/>
          </a:p>
          <a:p>
            <a:pPr lvl="2"/>
            <a:r>
              <a:rPr lang="da-DK" dirty="0" smtClean="0"/>
              <a:t>Skovpiber</a:t>
            </a:r>
            <a:endParaRPr lang="da-DK" sz="2000" dirty="0" smtClean="0"/>
          </a:p>
          <a:p>
            <a:pPr lvl="2"/>
            <a:r>
              <a:rPr lang="da-DK" dirty="0" smtClean="0"/>
              <a:t>Kærsanger</a:t>
            </a:r>
            <a:endParaRPr lang="da-DK" sz="2000" dirty="0" smtClean="0"/>
          </a:p>
          <a:p>
            <a:pPr lvl="2"/>
            <a:r>
              <a:rPr lang="da-DK" dirty="0" smtClean="0"/>
              <a:t>Bynkefugl</a:t>
            </a:r>
            <a:endParaRPr lang="da-DK" sz="2000" dirty="0" smtClean="0"/>
          </a:p>
          <a:p>
            <a:pPr lvl="2"/>
            <a:r>
              <a:rPr lang="da-DK" dirty="0" smtClean="0"/>
              <a:t>Skovsanger</a:t>
            </a:r>
            <a:endParaRPr lang="da-DK" sz="2000" dirty="0" smtClean="0"/>
          </a:p>
          <a:p>
            <a:pPr>
              <a:buNone/>
            </a:pPr>
            <a:endParaRPr lang="da-DK" sz="2800" dirty="0" smtClean="0"/>
          </a:p>
          <a:p>
            <a:pPr lvl="1"/>
            <a:r>
              <a:rPr lang="da-DK" b="1" u="sng" dirty="0" smtClean="0"/>
              <a:t>Tidligere ankomst</a:t>
            </a:r>
            <a:r>
              <a:rPr lang="da-DK" dirty="0" smtClean="0"/>
              <a:t>: </a:t>
            </a:r>
            <a:r>
              <a:rPr lang="da-DK" b="1" u="sng" dirty="0" smtClean="0"/>
              <a:t>37</a:t>
            </a:r>
            <a:r>
              <a:rPr lang="da-DK" dirty="0" smtClean="0"/>
              <a:t> arter</a:t>
            </a:r>
            <a:endParaRPr lang="da-DK" sz="2400" dirty="0" smtClean="0"/>
          </a:p>
          <a:p>
            <a:pPr>
              <a:buNone/>
            </a:pPr>
            <a:r>
              <a:rPr lang="da-DK" dirty="0" smtClean="0"/>
              <a:t> </a:t>
            </a:r>
            <a:endParaRPr lang="da-DK" sz="2800" dirty="0" smtClean="0"/>
          </a:p>
          <a:p>
            <a:pPr lvl="1"/>
            <a:r>
              <a:rPr lang="da-DK" b="1" u="sng" dirty="0" smtClean="0"/>
              <a:t>Senere ankomst</a:t>
            </a:r>
            <a:r>
              <a:rPr lang="da-DK" dirty="0" smtClean="0"/>
              <a:t>: 4 arter</a:t>
            </a:r>
            <a:endParaRPr lang="da-DK" sz="2400" dirty="0" smtClean="0"/>
          </a:p>
          <a:p>
            <a:pPr lvl="2"/>
            <a:r>
              <a:rPr lang="da-DK" dirty="0" err="1" smtClean="0"/>
              <a:t>Husrødstjert</a:t>
            </a:r>
            <a:r>
              <a:rPr lang="da-DK" dirty="0" smtClean="0"/>
              <a:t> (2 dage)</a:t>
            </a:r>
            <a:endParaRPr lang="da-DK" sz="2000" dirty="0" smtClean="0"/>
          </a:p>
          <a:p>
            <a:pPr lvl="2"/>
            <a:r>
              <a:rPr lang="da-DK" dirty="0" smtClean="0"/>
              <a:t>Stenpikker (2 dage)</a:t>
            </a:r>
            <a:endParaRPr lang="da-DK" sz="2000" dirty="0" smtClean="0"/>
          </a:p>
          <a:p>
            <a:pPr lvl="2"/>
            <a:r>
              <a:rPr lang="da-DK" dirty="0" err="1" smtClean="0"/>
              <a:t>Rødrygget</a:t>
            </a:r>
            <a:r>
              <a:rPr lang="da-DK" dirty="0" smtClean="0"/>
              <a:t> Tornskade (2 dage)</a:t>
            </a:r>
            <a:endParaRPr lang="da-DK" sz="2000" dirty="0" smtClean="0"/>
          </a:p>
          <a:p>
            <a:pPr lvl="2"/>
            <a:r>
              <a:rPr lang="da-DK" dirty="0" smtClean="0"/>
              <a:t>Karmindompap (4 dage)</a:t>
            </a:r>
            <a:endParaRPr lang="da-DK" sz="2000" dirty="0" smtClean="0"/>
          </a:p>
          <a:p>
            <a:pPr>
              <a:buNone/>
            </a:pPr>
            <a:r>
              <a:rPr lang="da-DK" dirty="0" smtClean="0"/>
              <a:t> </a:t>
            </a:r>
            <a:endParaRPr lang="da-DK" sz="2800" dirty="0" smtClean="0"/>
          </a:p>
          <a:p>
            <a:pPr lvl="0"/>
            <a:r>
              <a:rPr lang="da-DK" b="1" dirty="0" smtClean="0"/>
              <a:t>Kommende udvidelse af oversigten:</a:t>
            </a:r>
            <a:r>
              <a:rPr lang="da-DK" dirty="0" smtClean="0"/>
              <a:t> Perioden 1963-1983 vil også blive udarbejdet</a:t>
            </a:r>
            <a:endParaRPr lang="da-DK" sz="2800" dirty="0" smtClean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827584" y="6356350"/>
            <a:ext cx="7776864" cy="365125"/>
          </a:xfrm>
        </p:spPr>
        <p:txBody>
          <a:bodyPr/>
          <a:lstStyle/>
          <a:p>
            <a:r>
              <a:rPr lang="da-DK" dirty="0" smtClean="0"/>
              <a:t>Blåvand Fuglestation                                                                                                                udarbejdet af Martin Søgaard Nielsen</a:t>
            </a:r>
            <a:endParaRPr lang="da-DK" dirty="0"/>
          </a:p>
        </p:txBody>
      </p:sp>
      <p:pic>
        <p:nvPicPr>
          <p:cNvPr id="5" name="Billede 4" descr="dof_logo_3lin_hvid"/>
          <p:cNvPicPr/>
          <p:nvPr/>
        </p:nvPicPr>
        <p:blipFill>
          <a:blip r:embed="rId4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6984776" cy="1143000"/>
          </a:xfrm>
        </p:spPr>
        <p:txBody>
          <a:bodyPr/>
          <a:lstStyle/>
          <a:p>
            <a:r>
              <a:rPr lang="da-DK" b="1" dirty="0" smtClean="0"/>
              <a:t>1. gangs fund for Danmark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a-DK" b="1" dirty="0" smtClean="0"/>
              <a:t>Sibirisk Sortstrubet Bynkefugl</a:t>
            </a:r>
            <a:r>
              <a:rPr lang="da-DK" dirty="0" smtClean="0"/>
              <a:t> 28/9-1955</a:t>
            </a:r>
          </a:p>
          <a:p>
            <a:pPr lvl="0"/>
            <a:r>
              <a:rPr lang="da-DK" b="1" dirty="0" smtClean="0"/>
              <a:t>Bjergløvsanger</a:t>
            </a:r>
            <a:r>
              <a:rPr lang="da-DK" dirty="0" smtClean="0"/>
              <a:t> 13/8-1966</a:t>
            </a:r>
          </a:p>
          <a:p>
            <a:pPr lvl="0"/>
            <a:r>
              <a:rPr lang="da-DK" b="1" dirty="0" smtClean="0"/>
              <a:t>Hætteværling</a:t>
            </a:r>
            <a:r>
              <a:rPr lang="da-DK" dirty="0" smtClean="0"/>
              <a:t> 7/7-1970</a:t>
            </a:r>
          </a:p>
          <a:p>
            <a:r>
              <a:rPr lang="da-DK" b="1" dirty="0" smtClean="0"/>
              <a:t>Humes Sanger </a:t>
            </a:r>
            <a:r>
              <a:rPr lang="da-DK" dirty="0" smtClean="0"/>
              <a:t>17/10-1973</a:t>
            </a:r>
          </a:p>
          <a:p>
            <a:pPr lvl="0"/>
            <a:r>
              <a:rPr lang="da-DK" b="1" dirty="0" smtClean="0"/>
              <a:t>Atlantisk Gærdesmutte</a:t>
            </a:r>
            <a:r>
              <a:rPr lang="da-DK" dirty="0" smtClean="0"/>
              <a:t> 25/10-1992</a:t>
            </a:r>
          </a:p>
          <a:p>
            <a:pPr lvl="0"/>
            <a:r>
              <a:rPr lang="da-DK" b="1" dirty="0" smtClean="0"/>
              <a:t>Stor Sorthovedet Måge</a:t>
            </a:r>
            <a:r>
              <a:rPr lang="da-DK" dirty="0" smtClean="0"/>
              <a:t> 10/10-1993</a:t>
            </a:r>
          </a:p>
          <a:p>
            <a:pPr lvl="0"/>
            <a:r>
              <a:rPr lang="da-DK" b="1" dirty="0" smtClean="0"/>
              <a:t>Gærdeværling</a:t>
            </a:r>
            <a:r>
              <a:rPr lang="da-DK" dirty="0" smtClean="0"/>
              <a:t> 10/6-1995</a:t>
            </a:r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920880" cy="365125"/>
          </a:xfrm>
        </p:spPr>
        <p:txBody>
          <a:bodyPr/>
          <a:lstStyle/>
          <a:p>
            <a:r>
              <a:rPr lang="da-DK" dirty="0" smtClean="0"/>
              <a:t>Blåvand Fuglestation      </a:t>
            </a:r>
            <a:r>
              <a:rPr lang="da-DK" dirty="0" smtClean="0"/>
              <a:t>                                                                                                                </a:t>
            </a:r>
            <a:r>
              <a:rPr lang="da-DK" dirty="0" smtClean="0"/>
              <a:t>udarbejdet af Martin Søgaard Nielsen</a:t>
            </a:r>
            <a:endParaRPr lang="da-DK" dirty="0"/>
          </a:p>
        </p:txBody>
      </p:sp>
      <p:pic>
        <p:nvPicPr>
          <p:cNvPr id="5" name="Billede 4" descr="dof_logo_3lin_hvid"/>
          <p:cNvPicPr/>
          <p:nvPr/>
        </p:nvPicPr>
        <p:blipFill>
          <a:blip r:embed="rId3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6552728" cy="1143000"/>
          </a:xfrm>
        </p:spPr>
        <p:txBody>
          <a:bodyPr>
            <a:normAutofit fontScale="90000"/>
          </a:bodyPr>
          <a:lstStyle/>
          <a:p>
            <a:r>
              <a:rPr lang="da-DK" b="1" dirty="0" smtClean="0"/>
              <a:t>1. gangs fund for Danmark – fortsat…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a-DK" b="1" dirty="0" smtClean="0"/>
              <a:t>Islandsk Vindrossel</a:t>
            </a:r>
            <a:r>
              <a:rPr lang="da-DK" dirty="0" smtClean="0"/>
              <a:t> 24/10-1995* 2. fund, </a:t>
            </a:r>
            <a:r>
              <a:rPr lang="da-DK" dirty="0" smtClean="0"/>
              <a:t>men 1</a:t>
            </a:r>
            <a:r>
              <a:rPr lang="da-DK" dirty="0" smtClean="0"/>
              <a:t>. fund på Tipperne </a:t>
            </a:r>
            <a:r>
              <a:rPr lang="da-DK" dirty="0" smtClean="0"/>
              <a:t>kun 30 </a:t>
            </a:r>
            <a:r>
              <a:rPr lang="da-DK" dirty="0" smtClean="0"/>
              <a:t>min. før!!! </a:t>
            </a:r>
            <a:endParaRPr lang="da-DK" dirty="0" smtClean="0"/>
          </a:p>
          <a:p>
            <a:pPr lvl="0"/>
            <a:r>
              <a:rPr lang="da-DK" b="1" dirty="0" smtClean="0"/>
              <a:t>Sibirisk </a:t>
            </a:r>
            <a:r>
              <a:rPr lang="da-DK" b="1" dirty="0" smtClean="0"/>
              <a:t>Allike</a:t>
            </a:r>
            <a:r>
              <a:rPr lang="da-DK" dirty="0" smtClean="0"/>
              <a:t> 12/4-1997</a:t>
            </a:r>
          </a:p>
          <a:p>
            <a:pPr lvl="0"/>
            <a:r>
              <a:rPr lang="da-DK" b="1" dirty="0" smtClean="0"/>
              <a:t>Amerikansk </a:t>
            </a:r>
            <a:r>
              <a:rPr lang="da-DK" b="1" dirty="0" err="1" smtClean="0"/>
              <a:t>Sortand</a:t>
            </a:r>
            <a:r>
              <a:rPr lang="da-DK" dirty="0" smtClean="0"/>
              <a:t> 26/3-2003 </a:t>
            </a:r>
          </a:p>
          <a:p>
            <a:pPr lvl="0"/>
            <a:r>
              <a:rPr lang="da-DK" b="1" dirty="0" smtClean="0"/>
              <a:t>Sibirisk Amerikansk </a:t>
            </a:r>
            <a:r>
              <a:rPr lang="da-DK" b="1" dirty="0" err="1" smtClean="0"/>
              <a:t>Fløjlsand</a:t>
            </a:r>
            <a:r>
              <a:rPr lang="da-DK" dirty="0" smtClean="0"/>
              <a:t> 12/10-2009</a:t>
            </a:r>
          </a:p>
          <a:p>
            <a:r>
              <a:rPr lang="da-DK" b="1" dirty="0" err="1" smtClean="0"/>
              <a:t>Amerikans</a:t>
            </a:r>
            <a:r>
              <a:rPr lang="da-DK" b="1" dirty="0" smtClean="0"/>
              <a:t> Amerikansk </a:t>
            </a:r>
            <a:r>
              <a:rPr lang="da-DK" b="1" dirty="0" err="1" smtClean="0"/>
              <a:t>Fløjlsand</a:t>
            </a:r>
            <a:r>
              <a:rPr lang="da-DK" dirty="0" smtClean="0"/>
              <a:t> 23/1-2013</a:t>
            </a:r>
            <a:endParaRPr lang="da-DK" b="1" dirty="0" smtClean="0"/>
          </a:p>
          <a:p>
            <a:r>
              <a:rPr lang="da-DK" dirty="0" smtClean="0"/>
              <a:t>Næste…… amerikansk </a:t>
            </a:r>
            <a:r>
              <a:rPr lang="da-DK" dirty="0" err="1" smtClean="0"/>
              <a:t>småfugl</a:t>
            </a:r>
            <a:r>
              <a:rPr lang="da-DK" dirty="0" smtClean="0"/>
              <a:t> 5/10-2014???</a:t>
            </a:r>
          </a:p>
          <a:p>
            <a:pPr lvl="0"/>
            <a:endParaRPr lang="da-DK" dirty="0" smtClean="0"/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920880" cy="365125"/>
          </a:xfrm>
        </p:spPr>
        <p:txBody>
          <a:bodyPr/>
          <a:lstStyle/>
          <a:p>
            <a:r>
              <a:rPr lang="da-DK" dirty="0" smtClean="0"/>
              <a:t>Blåvand Fuglestation   </a:t>
            </a:r>
            <a:r>
              <a:rPr lang="da-DK" dirty="0" smtClean="0"/>
              <a:t>                                                                                                                   </a:t>
            </a:r>
            <a:r>
              <a:rPr lang="da-DK" dirty="0" smtClean="0"/>
              <a:t>udarbejdet af Martin Søgaard Nielsen</a:t>
            </a:r>
            <a:endParaRPr lang="da-DK" dirty="0"/>
          </a:p>
        </p:txBody>
      </p:sp>
      <p:pic>
        <p:nvPicPr>
          <p:cNvPr id="5" name="Billede 4" descr="dof_logo_3lin_hvid"/>
          <p:cNvPicPr/>
          <p:nvPr/>
        </p:nvPicPr>
        <p:blipFill>
          <a:blip r:embed="rId3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 smtClean="0"/>
              <a:t>Arter der er </a:t>
            </a:r>
            <a:br>
              <a:rPr lang="da-DK" b="1" dirty="0" smtClean="0"/>
            </a:br>
            <a:r>
              <a:rPr lang="da-DK" b="1" dirty="0" smtClean="0"/>
              <a:t>”forsvundet” med årene: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da-DK" sz="1600" b="1" dirty="0" smtClean="0"/>
              <a:t>Markpiber:</a:t>
            </a:r>
            <a:endParaRPr lang="da-DK" sz="1600" dirty="0" smtClean="0"/>
          </a:p>
          <a:p>
            <a:pPr lvl="1"/>
            <a:r>
              <a:rPr lang="da-DK" sz="1600" dirty="0" smtClean="0"/>
              <a:t>1963-1995: &gt; 55 fund</a:t>
            </a:r>
          </a:p>
          <a:p>
            <a:pPr lvl="1"/>
            <a:r>
              <a:rPr lang="da-DK" sz="1600" dirty="0" smtClean="0"/>
              <a:t>1995-2012: 7 fund</a:t>
            </a:r>
          </a:p>
          <a:p>
            <a:pPr lvl="0"/>
            <a:r>
              <a:rPr lang="da-DK" sz="1600" b="1" dirty="0" err="1" smtClean="0"/>
              <a:t>Sandterne</a:t>
            </a:r>
            <a:r>
              <a:rPr lang="da-DK" sz="1600" b="1" dirty="0" smtClean="0"/>
              <a:t>:</a:t>
            </a:r>
            <a:endParaRPr lang="da-DK" sz="1600" dirty="0" smtClean="0"/>
          </a:p>
          <a:p>
            <a:pPr lvl="1"/>
            <a:r>
              <a:rPr lang="da-DK" sz="1600" dirty="0" smtClean="0"/>
              <a:t>Sjældnere og sjældnere i takt med tilbagegangen i vadehavsregionen</a:t>
            </a:r>
          </a:p>
          <a:p>
            <a:pPr lvl="0"/>
            <a:r>
              <a:rPr lang="da-DK" sz="1600" b="1" dirty="0" smtClean="0"/>
              <a:t>Ride:</a:t>
            </a:r>
            <a:endParaRPr lang="da-DK" sz="1600" dirty="0" smtClean="0"/>
          </a:p>
          <a:p>
            <a:pPr lvl="1"/>
            <a:r>
              <a:rPr lang="da-DK" sz="1600" dirty="0" smtClean="0"/>
              <a:t> - tidligere store </a:t>
            </a:r>
            <a:r>
              <a:rPr lang="da-DK" sz="1600" dirty="0" err="1" smtClean="0"/>
              <a:t>rasttal</a:t>
            </a:r>
            <a:r>
              <a:rPr lang="da-DK" sz="1600" dirty="0" smtClean="0"/>
              <a:t> sensommer</a:t>
            </a:r>
          </a:p>
          <a:p>
            <a:pPr lvl="0"/>
            <a:r>
              <a:rPr lang="da-DK" sz="1600" b="1" dirty="0" smtClean="0"/>
              <a:t>Turteldue:</a:t>
            </a:r>
            <a:endParaRPr lang="da-DK" sz="1600" dirty="0" smtClean="0"/>
          </a:p>
          <a:p>
            <a:pPr lvl="1"/>
            <a:r>
              <a:rPr lang="da-DK" sz="1600" dirty="0" smtClean="0"/>
              <a:t>Mystisk at den ikke er årlig eller næsten årlig om foråret. Bestanden er god i Sønderjylland.</a:t>
            </a:r>
          </a:p>
          <a:p>
            <a:pPr lvl="0"/>
            <a:r>
              <a:rPr lang="da-DK" sz="1600" b="1" dirty="0" smtClean="0"/>
              <a:t>Sorthalset Lappedykker:</a:t>
            </a:r>
            <a:r>
              <a:rPr lang="da-DK" sz="1600" dirty="0" smtClean="0"/>
              <a:t> </a:t>
            </a:r>
          </a:p>
          <a:p>
            <a:pPr lvl="1"/>
            <a:r>
              <a:rPr lang="da-DK" sz="1600" dirty="0" smtClean="0"/>
              <a:t>kan bero på at gamle fund faktisk var Nordiske Lappedykkere!!!</a:t>
            </a:r>
          </a:p>
          <a:p>
            <a:pPr lvl="0"/>
            <a:r>
              <a:rPr lang="da-DK" sz="1600" b="1" dirty="0" smtClean="0"/>
              <a:t>Kirkeugle:</a:t>
            </a:r>
            <a:endParaRPr lang="da-DK" sz="1600" dirty="0" smtClean="0"/>
          </a:p>
          <a:p>
            <a:pPr lvl="1"/>
            <a:r>
              <a:rPr lang="da-DK" sz="1600" dirty="0" smtClean="0"/>
              <a:t>Sidste observation i 1982. Tilbagegang i DK.</a:t>
            </a:r>
          </a:p>
          <a:p>
            <a:pPr lvl="0"/>
            <a:r>
              <a:rPr lang="da-DK" sz="1600" b="1" dirty="0" smtClean="0"/>
              <a:t>Hortulan:</a:t>
            </a:r>
            <a:endParaRPr lang="da-DK" sz="1600" dirty="0" smtClean="0"/>
          </a:p>
          <a:p>
            <a:pPr lvl="1"/>
            <a:r>
              <a:rPr lang="da-DK" sz="1600" dirty="0" smtClean="0"/>
              <a:t>Færre på hukket i takt med færre i hele DK (og i Sverige…)</a:t>
            </a: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827584" y="6356350"/>
            <a:ext cx="7776864" cy="365125"/>
          </a:xfrm>
        </p:spPr>
        <p:txBody>
          <a:bodyPr/>
          <a:lstStyle/>
          <a:p>
            <a:r>
              <a:rPr lang="da-DK" dirty="0" smtClean="0"/>
              <a:t>Blåvand Fuglestation                                                                </a:t>
            </a:r>
            <a:r>
              <a:rPr lang="da-DK" dirty="0" smtClean="0"/>
              <a:t> </a:t>
            </a:r>
            <a:r>
              <a:rPr lang="da-DK" dirty="0" smtClean="0"/>
              <a:t>                                                </a:t>
            </a:r>
            <a:r>
              <a:rPr lang="da-DK" dirty="0" smtClean="0"/>
              <a:t>udarbejdet af Martin Søgaard Nielsen</a:t>
            </a:r>
            <a:endParaRPr lang="da-DK" dirty="0"/>
          </a:p>
        </p:txBody>
      </p:sp>
      <p:pic>
        <p:nvPicPr>
          <p:cNvPr id="5" name="Billede 4" descr="dof_logo_3lin_hvid"/>
          <p:cNvPicPr/>
          <p:nvPr/>
        </p:nvPicPr>
        <p:blipFill>
          <a:blip r:embed="rId3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 smtClean="0"/>
              <a:t>Arter der er </a:t>
            </a:r>
            <a:br>
              <a:rPr lang="da-DK" b="1" dirty="0" smtClean="0"/>
            </a:br>
            <a:r>
              <a:rPr lang="da-DK" b="1" dirty="0" smtClean="0"/>
              <a:t>”kommet til” gennem årene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da-DK" sz="1300" b="1" dirty="0" err="1" smtClean="0"/>
              <a:t>Skestork</a:t>
            </a:r>
            <a:r>
              <a:rPr lang="da-DK" sz="1300" b="1" dirty="0" smtClean="0"/>
              <a:t>:</a:t>
            </a:r>
            <a:endParaRPr lang="da-DK" sz="1300" dirty="0" smtClean="0"/>
          </a:p>
          <a:p>
            <a:pPr lvl="1"/>
            <a:r>
              <a:rPr lang="da-DK" sz="1300" dirty="0" smtClean="0"/>
              <a:t>Fremgang på hukket i takt med massiv fremgang i Danmark herunder Langli</a:t>
            </a:r>
          </a:p>
          <a:p>
            <a:pPr lvl="0"/>
            <a:r>
              <a:rPr lang="da-DK" sz="1300" b="1" dirty="0" smtClean="0"/>
              <a:t>Havørn:</a:t>
            </a:r>
            <a:endParaRPr lang="da-DK" sz="1300" dirty="0" smtClean="0"/>
          </a:p>
          <a:p>
            <a:pPr lvl="1"/>
            <a:r>
              <a:rPr lang="da-DK" sz="1300" dirty="0" smtClean="0"/>
              <a:t>Fremgang på hukket i takt med massiv fremgang i Danmark</a:t>
            </a:r>
          </a:p>
          <a:p>
            <a:pPr lvl="0"/>
            <a:r>
              <a:rPr lang="da-DK" sz="1300" b="1" dirty="0" smtClean="0"/>
              <a:t>Vandrefalk</a:t>
            </a:r>
            <a:r>
              <a:rPr lang="da-DK" sz="1300" dirty="0" smtClean="0"/>
              <a:t>:</a:t>
            </a:r>
          </a:p>
          <a:p>
            <a:pPr lvl="1"/>
            <a:r>
              <a:rPr lang="da-DK" sz="1300" dirty="0" smtClean="0"/>
              <a:t> nu også forår / 1. halvår</a:t>
            </a:r>
          </a:p>
          <a:p>
            <a:pPr lvl="0"/>
            <a:r>
              <a:rPr lang="da-DK" sz="1300" b="1" dirty="0" err="1" smtClean="0"/>
              <a:t>Brilleand</a:t>
            </a:r>
            <a:r>
              <a:rPr lang="da-DK" sz="1300" dirty="0" smtClean="0"/>
              <a:t>:</a:t>
            </a:r>
          </a:p>
          <a:p>
            <a:pPr lvl="1"/>
            <a:r>
              <a:rPr lang="da-DK" sz="1300" dirty="0" smtClean="0"/>
              <a:t> (1. fund i 1996). </a:t>
            </a:r>
            <a:r>
              <a:rPr lang="da-DK" sz="1300" dirty="0" err="1" smtClean="0"/>
              <a:t>Tjekning</a:t>
            </a:r>
            <a:r>
              <a:rPr lang="da-DK" sz="1300" dirty="0" smtClean="0"/>
              <a:t> af </a:t>
            </a:r>
            <a:r>
              <a:rPr lang="da-DK" sz="1300" dirty="0" err="1" smtClean="0"/>
              <a:t>andeflokke</a:t>
            </a:r>
            <a:r>
              <a:rPr lang="da-DK" sz="1300" dirty="0" smtClean="0"/>
              <a:t> et nyere fænomen</a:t>
            </a:r>
          </a:p>
          <a:p>
            <a:pPr lvl="0"/>
            <a:r>
              <a:rPr lang="da-DK" sz="1300" b="1" dirty="0" smtClean="0"/>
              <a:t>Amerikansk </a:t>
            </a:r>
            <a:r>
              <a:rPr lang="da-DK" sz="1300" b="1" dirty="0" err="1" smtClean="0"/>
              <a:t>Sortand</a:t>
            </a:r>
            <a:r>
              <a:rPr lang="da-DK" sz="1300" b="1" dirty="0" smtClean="0"/>
              <a:t>: </a:t>
            </a:r>
            <a:endParaRPr lang="da-DK" sz="1300" dirty="0" smtClean="0"/>
          </a:p>
          <a:p>
            <a:pPr lvl="1"/>
            <a:r>
              <a:rPr lang="da-DK" sz="1300" dirty="0" err="1" smtClean="0"/>
              <a:t>Tjekning</a:t>
            </a:r>
            <a:r>
              <a:rPr lang="da-DK" sz="1300" dirty="0" smtClean="0"/>
              <a:t> af </a:t>
            </a:r>
            <a:r>
              <a:rPr lang="da-DK" sz="1300" dirty="0" err="1" smtClean="0"/>
              <a:t>andeflokke</a:t>
            </a:r>
            <a:r>
              <a:rPr lang="da-DK" sz="1300" dirty="0" smtClean="0"/>
              <a:t> et nyere fænomen</a:t>
            </a:r>
          </a:p>
          <a:p>
            <a:pPr lvl="0"/>
            <a:r>
              <a:rPr lang="da-DK" sz="1300" b="1" dirty="0" err="1" smtClean="0"/>
              <a:t>Korttået</a:t>
            </a:r>
            <a:r>
              <a:rPr lang="da-DK" sz="1300" b="1" dirty="0" smtClean="0"/>
              <a:t> Træløber: </a:t>
            </a:r>
            <a:endParaRPr lang="da-DK" sz="1300" dirty="0" smtClean="0"/>
          </a:p>
          <a:p>
            <a:pPr lvl="1"/>
            <a:r>
              <a:rPr lang="da-DK" sz="1300" dirty="0" smtClean="0"/>
              <a:t>Fremgang på hukket i takt med massiv fremgang i hele Danmark</a:t>
            </a:r>
          </a:p>
          <a:p>
            <a:pPr lvl="0"/>
            <a:r>
              <a:rPr lang="da-DK" sz="1300" b="1" dirty="0" smtClean="0"/>
              <a:t>Biæder:</a:t>
            </a:r>
            <a:endParaRPr lang="da-DK" sz="1300" dirty="0" smtClean="0"/>
          </a:p>
          <a:p>
            <a:pPr lvl="1"/>
            <a:r>
              <a:rPr lang="da-DK" sz="1300" dirty="0" smtClean="0"/>
              <a:t>2 stk. </a:t>
            </a:r>
            <a:r>
              <a:rPr lang="da-DK" sz="1300" dirty="0" err="1" smtClean="0"/>
              <a:t>PDF-diagram</a:t>
            </a:r>
            <a:r>
              <a:rPr lang="da-DK" sz="1300" dirty="0" smtClean="0"/>
              <a:t> med </a:t>
            </a:r>
            <a:r>
              <a:rPr lang="da-DK" sz="1300" dirty="0" err="1" smtClean="0"/>
              <a:t>årsfordeling</a:t>
            </a:r>
            <a:r>
              <a:rPr lang="da-DK" sz="1300" dirty="0" smtClean="0"/>
              <a:t> OK</a:t>
            </a:r>
            <a:r>
              <a:rPr lang="da-DK" sz="1300" dirty="0" smtClean="0">
                <a:sym typeface="Wingdings"/>
              </a:rPr>
              <a:t></a:t>
            </a:r>
            <a:endParaRPr lang="da-DK" sz="1300" dirty="0" smtClean="0"/>
          </a:p>
          <a:p>
            <a:pPr lvl="2"/>
            <a:r>
              <a:rPr lang="da-DK" sz="1300" dirty="0" err="1" smtClean="0"/>
              <a:t>årsfordeling</a:t>
            </a:r>
            <a:endParaRPr lang="da-DK" sz="1300" dirty="0" smtClean="0"/>
          </a:p>
          <a:p>
            <a:pPr lvl="2"/>
            <a:r>
              <a:rPr lang="da-DK" sz="1300" dirty="0" smtClean="0"/>
              <a:t>datofordeling </a:t>
            </a:r>
          </a:p>
          <a:p>
            <a:pPr lvl="0"/>
            <a:r>
              <a:rPr lang="da-DK" sz="1300" b="1" dirty="0" smtClean="0"/>
              <a:t>Vagtel:</a:t>
            </a:r>
            <a:endParaRPr lang="da-DK" sz="1300" dirty="0" smtClean="0"/>
          </a:p>
          <a:p>
            <a:pPr lvl="1"/>
            <a:r>
              <a:rPr lang="da-DK" sz="1300" dirty="0" smtClean="0"/>
              <a:t>&lt; 1990: 3 fund</a:t>
            </a:r>
          </a:p>
          <a:p>
            <a:pPr lvl="1"/>
            <a:r>
              <a:rPr lang="da-DK" sz="1300" dirty="0" smtClean="0"/>
              <a:t>&gt; 1990: 25 !!! fund</a:t>
            </a: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539552" y="6356350"/>
            <a:ext cx="7992888" cy="365125"/>
          </a:xfrm>
        </p:spPr>
        <p:txBody>
          <a:bodyPr/>
          <a:lstStyle/>
          <a:p>
            <a:r>
              <a:rPr lang="da-DK" dirty="0" smtClean="0"/>
              <a:t>Blåvand Fuglestation                                                                                                                        udarbejdet af Martin Søgaard Nielsen</a:t>
            </a:r>
            <a:endParaRPr lang="da-DK" dirty="0"/>
          </a:p>
        </p:txBody>
      </p:sp>
      <p:pic>
        <p:nvPicPr>
          <p:cNvPr id="5" name="Billede 4" descr="dof_logo_3lin_hvid"/>
          <p:cNvPicPr/>
          <p:nvPr/>
        </p:nvPicPr>
        <p:blipFill>
          <a:blip r:embed="rId3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 smtClean="0"/>
              <a:t>Arter hvis forekomst er bemærkelsesværdig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da-DK" b="1" dirty="0" smtClean="0"/>
              <a:t>Nattergal 34 fund &gt; &lt; Sydlig Nattergal 24 fund:</a:t>
            </a:r>
            <a:r>
              <a:rPr lang="da-DK" dirty="0" smtClean="0"/>
              <a:t> </a:t>
            </a:r>
            <a:endParaRPr lang="da-DK" sz="2400" dirty="0" smtClean="0"/>
          </a:p>
          <a:p>
            <a:pPr lvl="2"/>
            <a:r>
              <a:rPr lang="da-DK" dirty="0" smtClean="0"/>
              <a:t>Vidste du at Nattergal er næsten ligeså sjælden på hukket som Sydlig Nattergal?!</a:t>
            </a:r>
            <a:endParaRPr lang="da-DK" sz="2000" dirty="0" smtClean="0"/>
          </a:p>
          <a:p>
            <a:pPr lvl="1"/>
            <a:r>
              <a:rPr lang="da-DK" b="1" dirty="0" smtClean="0"/>
              <a:t>Sumpmejse 5 fund:</a:t>
            </a:r>
            <a:endParaRPr lang="da-DK" sz="2400" dirty="0" smtClean="0"/>
          </a:p>
          <a:p>
            <a:pPr lvl="2"/>
            <a:r>
              <a:rPr lang="da-DK" dirty="0" smtClean="0"/>
              <a:t>EKSTREMT SJÆLDEN på hukket. </a:t>
            </a:r>
            <a:endParaRPr lang="da-DK" sz="2000" dirty="0" smtClean="0"/>
          </a:p>
          <a:p>
            <a:pPr lvl="1"/>
            <a:r>
              <a:rPr lang="da-DK" b="1" dirty="0" smtClean="0"/>
              <a:t>Fyrremejse 2 fund:</a:t>
            </a:r>
            <a:endParaRPr lang="da-DK" sz="2400" dirty="0" smtClean="0"/>
          </a:p>
          <a:p>
            <a:pPr lvl="2"/>
            <a:r>
              <a:rPr lang="da-DK" dirty="0" smtClean="0"/>
              <a:t>er fortsat EKSTREMT SJÆLDEN trods massiv </a:t>
            </a:r>
            <a:r>
              <a:rPr lang="da-DK" dirty="0" err="1" smtClean="0"/>
              <a:t>ekspandering</a:t>
            </a:r>
            <a:r>
              <a:rPr lang="da-DK" dirty="0" smtClean="0"/>
              <a:t> op gennem Jylland. </a:t>
            </a:r>
            <a:endParaRPr lang="da-DK" sz="2000" dirty="0" smtClean="0"/>
          </a:p>
          <a:p>
            <a:pPr lvl="1"/>
            <a:r>
              <a:rPr lang="da-DK" b="1" dirty="0" err="1" smtClean="0"/>
              <a:t>Steppehøg</a:t>
            </a:r>
            <a:r>
              <a:rPr lang="da-DK" b="1" dirty="0" smtClean="0"/>
              <a:t> 14 efterårsfund: </a:t>
            </a:r>
            <a:endParaRPr lang="da-DK" sz="2400" dirty="0" smtClean="0"/>
          </a:p>
          <a:p>
            <a:pPr lvl="2"/>
            <a:r>
              <a:rPr lang="da-DK" dirty="0" smtClean="0"/>
              <a:t>vanvittigt efterår 2011. Ingen tidligere efterårsfund!!! Ingen i 2012.</a:t>
            </a:r>
            <a:endParaRPr lang="da-DK" sz="2000" dirty="0" smtClean="0"/>
          </a:p>
          <a:p>
            <a:pPr lvl="1"/>
            <a:r>
              <a:rPr lang="da-DK" b="1" dirty="0" smtClean="0"/>
              <a:t>Sorthovedet Måge:</a:t>
            </a:r>
            <a:endParaRPr lang="da-DK" sz="2400" dirty="0" smtClean="0"/>
          </a:p>
          <a:p>
            <a:pPr lvl="2"/>
            <a:r>
              <a:rPr lang="da-DK" dirty="0" smtClean="0"/>
              <a:t>Ingen fremgang trods MANGE YP ved Sneum </a:t>
            </a:r>
            <a:r>
              <a:rPr lang="da-DK" dirty="0" err="1" smtClean="0"/>
              <a:t>digesø</a:t>
            </a:r>
            <a:r>
              <a:rPr lang="da-DK" dirty="0" smtClean="0"/>
              <a:t>. INGEN aprilfund!</a:t>
            </a:r>
            <a:endParaRPr lang="da-DK" sz="2000" dirty="0" smtClean="0"/>
          </a:p>
          <a:p>
            <a:pPr lvl="1"/>
            <a:r>
              <a:rPr lang="da-DK" b="1" dirty="0" smtClean="0"/>
              <a:t>Natravn 13 fund:</a:t>
            </a:r>
            <a:endParaRPr lang="da-DK" sz="2400" dirty="0" smtClean="0"/>
          </a:p>
          <a:p>
            <a:pPr lvl="2"/>
            <a:r>
              <a:rPr lang="da-DK" dirty="0" smtClean="0"/>
              <a:t>Kun 13 fund trods massiv ynglebestand få kilometer derfra</a:t>
            </a:r>
            <a:endParaRPr lang="da-DK" sz="2000" dirty="0" smtClean="0"/>
          </a:p>
          <a:p>
            <a:pPr lvl="0"/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827584" y="6356350"/>
            <a:ext cx="7776864" cy="365125"/>
          </a:xfrm>
        </p:spPr>
        <p:txBody>
          <a:bodyPr/>
          <a:lstStyle/>
          <a:p>
            <a:r>
              <a:rPr lang="da-DK" dirty="0" smtClean="0"/>
              <a:t>Blåvand Fuglestation                                                        </a:t>
            </a:r>
            <a:r>
              <a:rPr lang="da-DK" dirty="0" smtClean="0"/>
              <a:t>                                                          </a:t>
            </a:r>
            <a:r>
              <a:rPr lang="da-DK" dirty="0" smtClean="0"/>
              <a:t>udarbejdet af Martin Søgaard Nielsen</a:t>
            </a:r>
            <a:endParaRPr lang="da-DK" dirty="0"/>
          </a:p>
        </p:txBody>
      </p:sp>
      <p:pic>
        <p:nvPicPr>
          <p:cNvPr id="5" name="Billede 4" descr="dof_logo_3lin_hvid"/>
          <p:cNvPicPr/>
          <p:nvPr/>
        </p:nvPicPr>
        <p:blipFill>
          <a:blip r:embed="rId3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080120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F logo viber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DOF logo viber</Template>
  <TotalTime>225</TotalTime>
  <Words>654</Words>
  <Application>Microsoft Office PowerPoint</Application>
  <PresentationFormat>Skærmshow (4:3)</PresentationFormat>
  <Paragraphs>146</Paragraphs>
  <Slides>13</Slides>
  <Notes>13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Integrerede OLE-servere</vt:lpstr>
      </vt:variant>
      <vt:variant>
        <vt:i4>2</vt:i4>
      </vt:variant>
      <vt:variant>
        <vt:lpstr>Diastitler</vt:lpstr>
      </vt:variant>
      <vt:variant>
        <vt:i4>13</vt:i4>
      </vt:variant>
    </vt:vector>
  </HeadingPairs>
  <TitlesOfParts>
    <vt:vector size="16" baseType="lpstr">
      <vt:lpstr>DOF logo viber</vt:lpstr>
      <vt:lpstr>Regneark</vt:lpstr>
      <vt:lpstr>Microsoft Office Word-dokument</vt:lpstr>
      <vt:lpstr>Dias nummer 1</vt:lpstr>
      <vt:lpstr>Dias nummer 2</vt:lpstr>
      <vt:lpstr>Antal arter ved Blåvandshuk</vt:lpstr>
      <vt:lpstr>Forårsankomst for 47 arter 1984-2012</vt:lpstr>
      <vt:lpstr>1. gangs fund for Danmark</vt:lpstr>
      <vt:lpstr>1. gangs fund for Danmark – fortsat…</vt:lpstr>
      <vt:lpstr>Arter der er  ”forsvundet” med årene:</vt:lpstr>
      <vt:lpstr>Arter der er  ”kommet til” gennem årene</vt:lpstr>
      <vt:lpstr>Arter hvis forekomst er bemærkelsesværdig</vt:lpstr>
      <vt:lpstr>Sjove ringmærkningsarter</vt:lpstr>
      <vt:lpstr>Blåvandsspecialiteter</vt:lpstr>
      <vt:lpstr>B</vt:lpstr>
      <vt:lpstr>B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monicamartin</dc:creator>
  <cp:lastModifiedBy>monicamartin</cp:lastModifiedBy>
  <cp:revision>21</cp:revision>
  <dcterms:created xsi:type="dcterms:W3CDTF">2012-10-24T13:52:29Z</dcterms:created>
  <dcterms:modified xsi:type="dcterms:W3CDTF">2013-06-25T09:24:32Z</dcterms:modified>
</cp:coreProperties>
</file>